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5" r:id="rId4"/>
    <p:sldId id="263" r:id="rId5"/>
    <p:sldId id="258" r:id="rId6"/>
    <p:sldId id="267" r:id="rId7"/>
    <p:sldId id="259" r:id="rId8"/>
    <p:sldId id="266" r:id="rId9"/>
    <p:sldId id="260" r:id="rId10"/>
    <p:sldId id="261" r:id="rId11"/>
    <p:sldId id="269" r:id="rId12"/>
    <p:sldId id="268" r:id="rId13"/>
    <p:sldId id="262" r:id="rId14"/>
    <p:sldId id="264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3167" autoAdjust="0"/>
  </p:normalViewPr>
  <p:slideViewPr>
    <p:cSldViewPr>
      <p:cViewPr varScale="1">
        <p:scale>
          <a:sx n="45" d="100"/>
          <a:sy n="45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0DC8BD-DF63-45D9-B147-9DEF80F39719}" type="datetimeFigureOut">
              <a:rPr lang="it-IT" smtClean="0"/>
              <a:t>22/02/2014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860A4-9C4F-4E12-B6DB-30D6C6EA7090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Le due mani della madre di Mosè indicano il dono e il dramma. La mano destra indica che vorrebbe trattenere presso di sé il bambino, quella sinistra che lo dona, lo ama e perciò lo offre. Dall’altra parte del Nilo, la figlia del faraone si appresta a ricevere Mosè. Il faraone tiene in schiavitù il popolo molto duramente. La figlia è pagana, ma in lei si sveglia la maternità e per questo salva Mosè. Oggi il mondo è scristianizzato. Dobbiamo avere occhi capaci di vedere dove passa la salvezza, come è successo con Mosè per via di una donna rimasta fedele alla sua identità di madre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860A4-9C4F-4E12-B6DB-30D6C6EA7090}" type="slidenum">
              <a:rPr lang="it-IT" smtClean="0"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Le due mani della madre di Mosè indicano il dono e il dramma. La mano destra indica che vorrebbe trattenere presso di sé il bambino, quella sinistra che lo dona, lo ama e perciò lo offre. Dall’altra parte del Nilo, la figlia del faraone si appresta a ricevere Mosè. Il faraone tiene in schiavitù il popolo molto duramente. La figlia è pagana, ma in lei si sveglia la maternità e per questo salva Mosè. Oggi il mondo è scristianizzato. Dobbiamo avere occhi capaci di vedere dove passa la salvezza, come è successo con Mosè per via di una donna rimasta fedele alla sua identità di madre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860A4-9C4F-4E12-B6DB-30D6C6EA7090}" type="slidenum">
              <a:rPr lang="it-IT" smtClean="0"/>
              <a:t>6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22/02/2014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22/02/2014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22/02/2014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22/02/2014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22/02/2014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22/02/2014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22/02/2014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22/02/2014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22/02/2014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22/02/2014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22/02/2014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7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pPr/>
              <a:t>22/02/2014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www.parrocchie.it/calenzano/santamariadellegrazie/Bf%20Ebrei%20schiavi_file/image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772816"/>
            <a:ext cx="3163160" cy="1327399"/>
          </a:xfrm>
          <a:prstGeom prst="rect">
            <a:avLst/>
          </a:prstGeom>
          <a:noFill/>
        </p:spPr>
      </p:pic>
      <p:pic>
        <p:nvPicPr>
          <p:cNvPr id="7172" name="Picture 4" descr="http://www.parrocchie.it/calenzano/santamariadellegrazie/Bf%20Ebrei%20schiavi_file/image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420888"/>
            <a:ext cx="3163160" cy="13273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7772400" cy="1470025"/>
          </a:xfrm>
        </p:spPr>
        <p:txBody>
          <a:bodyPr>
            <a:normAutofit/>
          </a:bodyPr>
          <a:lstStyle/>
          <a:p>
            <a:r>
              <a:rPr lang="it-IT" sz="6600" dirty="0" smtClean="0">
                <a:latin typeface="Adobe Garamond Pro Bold" pitchFamily="18" charset="0"/>
              </a:rPr>
              <a:t>Sotto quale potere?</a:t>
            </a:r>
            <a:endParaRPr lang="it-IT" sz="6600" dirty="0">
              <a:latin typeface="Adobe Garamond Pro Bold" pitchFamily="18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267744" y="4653136"/>
            <a:ext cx="6400800" cy="1752600"/>
          </a:xfrm>
        </p:spPr>
        <p:txBody>
          <a:bodyPr/>
          <a:lstStyle/>
          <a:p>
            <a:pPr algn="r"/>
            <a:r>
              <a:rPr lang="it-IT" b="1" dirty="0" smtClean="0">
                <a:solidFill>
                  <a:schemeClr val="bg2">
                    <a:lumMod val="25000"/>
                  </a:schemeClr>
                </a:solidFill>
              </a:rPr>
              <a:t>Il popolo di Israele </a:t>
            </a:r>
            <a:endParaRPr lang="it-IT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r"/>
            <a:r>
              <a:rPr lang="it-IT" b="1" dirty="0" smtClean="0">
                <a:solidFill>
                  <a:schemeClr val="bg2">
                    <a:lumMod val="25000"/>
                  </a:schemeClr>
                </a:solidFill>
              </a:rPr>
              <a:t>in </a:t>
            </a:r>
            <a:r>
              <a:rPr lang="it-IT" b="1" dirty="0" smtClean="0">
                <a:solidFill>
                  <a:schemeClr val="bg2">
                    <a:lumMod val="25000"/>
                  </a:schemeClr>
                </a:solidFill>
              </a:rPr>
              <a:t>Egitto</a:t>
            </a:r>
            <a:endParaRPr lang="it-IT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170" name="Picture 2" descr="http://www.ilsussidiario.net/img/FOTOLIA/potere2R375_27mar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988840"/>
            <a:ext cx="3571875" cy="2428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4" descr="http://www.parrocchie.it/calenzano/santamariadellegrazie/Bf%20Ebrei%20schiavi_file/image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05064"/>
            <a:ext cx="3163160" cy="13273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http://www.parrocchie.it/calenzano/santamariadellegrazie/Bf%20Ebrei%20schiavi_file/image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56543">
            <a:off x="1704435" y="4893844"/>
            <a:ext cx="3163160" cy="13273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55576" y="620688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Es</a:t>
            </a:r>
            <a:r>
              <a:rPr lang="it-IT" b="1" dirty="0" smtClean="0"/>
              <a:t> 3,1-12: vocazione di Mosè</a:t>
            </a:r>
            <a:endParaRPr lang="it-IT" dirty="0" smtClean="0"/>
          </a:p>
          <a:p>
            <a:endParaRPr lang="it-IT" dirty="0"/>
          </a:p>
        </p:txBody>
      </p:sp>
      <p:pic>
        <p:nvPicPr>
          <p:cNvPr id="2050" name="Picture 2" descr="http://blog.studenti.it/biscobreak/wp-content/uploads/2013/07/Mose-e-il-roveto-arden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8"/>
            <a:ext cx="7918403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encrypted-tbn3.gstatic.com/images?q=tbn:ANd9GcQ2qDP6f9g9m55KmHFTTNKINRlRocLjyozI1REc2xTinwQNOfPA2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7945156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899592" y="980728"/>
            <a:ext cx="741682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Es</a:t>
            </a:r>
            <a:r>
              <a:rPr lang="it-IT" b="1" dirty="0" smtClean="0"/>
              <a:t> 3,1-12: vocazione di Mosè</a:t>
            </a:r>
            <a:endParaRPr lang="it-IT" dirty="0" smtClean="0"/>
          </a:p>
          <a:p>
            <a:r>
              <a:rPr lang="it-IT" dirty="0" smtClean="0"/>
              <a:t>          - il progetto di Dio si realizza nella storia della salvezza attraverso </a:t>
            </a:r>
            <a:r>
              <a:rPr lang="it-IT" smtClean="0"/>
              <a:t>persone che </a:t>
            </a:r>
            <a:r>
              <a:rPr lang="it-IT" dirty="0" smtClean="0"/>
              <a:t>si lasciano coinvolgere dalla sua chiamata</a:t>
            </a:r>
          </a:p>
          <a:p>
            <a:r>
              <a:rPr lang="it-IT" dirty="0" smtClean="0"/>
              <a:t>Dio chiama a collaborare alla salvezza persone che non sono perfette o ideali, esse, come noi, devono superare paure, perplessità, pigrizie e molte difficoltà.</a:t>
            </a:r>
          </a:p>
          <a:p>
            <a:r>
              <a:rPr lang="it-IT" dirty="0" smtClean="0"/>
              <a:t>- Mosè vive da 40 anni nel deserto, si è dimenticato ormai della solidarietà </a:t>
            </a:r>
          </a:p>
          <a:p>
            <a:r>
              <a:rPr lang="it-IT" dirty="0" smtClean="0"/>
              <a:t>            con il suo popolo e dei suoi ideali rivoluzionari, è rimasto senza </a:t>
            </a:r>
          </a:p>
          <a:p>
            <a:r>
              <a:rPr lang="it-IT" dirty="0" smtClean="0"/>
              <a:t>            privilegi, sicurezze, certezze</a:t>
            </a:r>
          </a:p>
          <a:p>
            <a:r>
              <a:rPr lang="it-IT" dirty="0" smtClean="0"/>
              <a:t>           - spesso gli incontri che incidono nella vita sono una specie di vocazione</a:t>
            </a:r>
          </a:p>
          <a:p>
            <a:r>
              <a:rPr lang="it-IT" dirty="0" smtClean="0"/>
              <a:t>           - un fuoco d’amore che brucia senza distruggere</a:t>
            </a:r>
          </a:p>
          <a:p>
            <a:r>
              <a:rPr lang="it-IT" dirty="0" smtClean="0"/>
              <a:t> </a:t>
            </a:r>
          </a:p>
          <a:p>
            <a:r>
              <a:rPr lang="it-IT" i="1" dirty="0" smtClean="0"/>
              <a:t>Quali incontri ci hanno lasciato un segno?</a:t>
            </a:r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707904" y="692696"/>
            <a:ext cx="486479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t-IT" sz="4400" b="1" dirty="0" smtClean="0"/>
              <a:t>La nostra esistenza: </a:t>
            </a:r>
            <a:endParaRPr lang="it-IT" sz="4400" b="1" dirty="0" smtClean="0"/>
          </a:p>
          <a:p>
            <a:pPr algn="r"/>
            <a:r>
              <a:rPr lang="it-IT" sz="4400" b="1" dirty="0" smtClean="0"/>
              <a:t>tra </a:t>
            </a:r>
            <a:r>
              <a:rPr lang="it-IT" sz="4400" b="1" dirty="0" smtClean="0"/>
              <a:t>acqua e fuoco </a:t>
            </a:r>
            <a:endParaRPr lang="it-IT" sz="4400" b="1" dirty="0"/>
          </a:p>
        </p:txBody>
      </p:sp>
      <p:sp>
        <p:nvSpPr>
          <p:cNvPr id="3" name="Rettangolo 2"/>
          <p:cNvSpPr/>
          <p:nvPr/>
        </p:nvSpPr>
        <p:spPr>
          <a:xfrm>
            <a:off x="971600" y="436510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it-IT" dirty="0" smtClean="0"/>
              <a:t>Dio che libera: </a:t>
            </a:r>
            <a:endParaRPr lang="it-IT" dirty="0" smtClean="0"/>
          </a:p>
          <a:p>
            <a:pPr algn="ctr"/>
            <a:endParaRPr lang="it-IT" dirty="0" smtClean="0"/>
          </a:p>
          <a:p>
            <a:pPr algn="ctr"/>
            <a:r>
              <a:rPr lang="it-IT" dirty="0" smtClean="0"/>
              <a:t>ha </a:t>
            </a:r>
            <a:r>
              <a:rPr lang="it-IT" dirty="0" smtClean="0"/>
              <a:t>liberato Israele </a:t>
            </a:r>
            <a:endParaRPr lang="it-IT" dirty="0" smtClean="0"/>
          </a:p>
          <a:p>
            <a:pPr algn="ctr"/>
            <a:r>
              <a:rPr lang="it-IT" dirty="0" smtClean="0"/>
              <a:t>e </a:t>
            </a:r>
            <a:r>
              <a:rPr lang="it-IT" dirty="0" smtClean="0"/>
              <a:t>continua a liberare l’uomo dalla schiavitù</a:t>
            </a:r>
            <a:endParaRPr lang="it-IT" dirty="0"/>
          </a:p>
        </p:txBody>
      </p:sp>
      <p:pic>
        <p:nvPicPr>
          <p:cNvPr id="1026" name="Picture 2" descr="http://static.freepik.com/foto-gratuito/acqua-fredda-e-vettoriale-fuoco_34-1274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50701" t="10404" r="8630" b="13304"/>
          <a:stretch>
            <a:fillRect/>
          </a:stretch>
        </p:blipFill>
        <p:spPr bwMode="auto">
          <a:xfrm>
            <a:off x="1259632" y="332656"/>
            <a:ext cx="2339752" cy="3168352"/>
          </a:xfrm>
          <a:prstGeom prst="rect">
            <a:avLst/>
          </a:prstGeom>
          <a:noFill/>
          <a:scene3d>
            <a:camera prst="orthographicFront">
              <a:rot lat="0" lon="20999997" rev="0"/>
            </a:camera>
            <a:lightRig rig="threePt" dir="t"/>
          </a:scene3d>
        </p:spPr>
      </p:pic>
      <p:pic>
        <p:nvPicPr>
          <p:cNvPr id="5" name="Picture 2" descr="http://static.freepik.com/foto-gratuito/acqua-fredda-e-vettoriale-fuoco_34-1274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1265" t="8670" r="62451" b="13304"/>
          <a:stretch>
            <a:fillRect/>
          </a:stretch>
        </p:blipFill>
        <p:spPr bwMode="auto">
          <a:xfrm>
            <a:off x="6732240" y="3068960"/>
            <a:ext cx="1512168" cy="3240360"/>
          </a:xfrm>
          <a:prstGeom prst="rect">
            <a:avLst/>
          </a:prstGeom>
          <a:noFill/>
          <a:scene3d>
            <a:camera prst="orthographicFront">
              <a:rot lat="0" lon="20999997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971600" y="436510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it-IT" dirty="0" smtClean="0"/>
              <a:t>Dio che libera: </a:t>
            </a:r>
            <a:endParaRPr lang="it-IT" dirty="0" smtClean="0"/>
          </a:p>
          <a:p>
            <a:pPr algn="ctr"/>
            <a:endParaRPr lang="it-IT" dirty="0" smtClean="0"/>
          </a:p>
          <a:p>
            <a:pPr algn="ctr"/>
            <a:r>
              <a:rPr lang="it-IT" dirty="0" smtClean="0"/>
              <a:t>ha </a:t>
            </a:r>
            <a:r>
              <a:rPr lang="it-IT" dirty="0" smtClean="0"/>
              <a:t>liberato Israele </a:t>
            </a:r>
            <a:endParaRPr lang="it-IT" dirty="0" smtClean="0"/>
          </a:p>
          <a:p>
            <a:pPr algn="ctr"/>
            <a:r>
              <a:rPr lang="it-IT" dirty="0" smtClean="0"/>
              <a:t>e </a:t>
            </a:r>
            <a:r>
              <a:rPr lang="it-IT" dirty="0" smtClean="0"/>
              <a:t>continua a liberare l’uomo dalla schiavitù</a:t>
            </a:r>
            <a:endParaRPr lang="it-IT" dirty="0"/>
          </a:p>
        </p:txBody>
      </p:sp>
      <p:pic>
        <p:nvPicPr>
          <p:cNvPr id="1026" name="Picture 2" descr="http://static.freepik.com/foto-gratuito/acqua-fredda-e-vettoriale-fuoco_34-1274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50701" t="10404" r="8630" b="13304"/>
          <a:stretch>
            <a:fillRect/>
          </a:stretch>
        </p:blipFill>
        <p:spPr bwMode="auto">
          <a:xfrm>
            <a:off x="611560" y="0"/>
            <a:ext cx="2339752" cy="3168352"/>
          </a:xfrm>
          <a:prstGeom prst="rect">
            <a:avLst/>
          </a:prstGeom>
          <a:noFill/>
          <a:scene3d>
            <a:camera prst="orthographicFront">
              <a:rot lat="0" lon="20999997" rev="0"/>
            </a:camera>
            <a:lightRig rig="threePt" dir="t"/>
          </a:scene3d>
        </p:spPr>
      </p:pic>
      <p:pic>
        <p:nvPicPr>
          <p:cNvPr id="5" name="Picture 2" descr="http://static.freepik.com/foto-gratuito/acqua-fredda-e-vettoriale-fuoco_34-1274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1265" t="8670" r="62451" b="13304"/>
          <a:stretch>
            <a:fillRect/>
          </a:stretch>
        </p:blipFill>
        <p:spPr bwMode="auto">
          <a:xfrm>
            <a:off x="7092280" y="3356992"/>
            <a:ext cx="1512168" cy="3240360"/>
          </a:xfrm>
          <a:prstGeom prst="rect">
            <a:avLst/>
          </a:prstGeom>
          <a:noFill/>
          <a:scene3d>
            <a:camera prst="orthographicFront">
              <a:rot lat="0" lon="20999997" rev="0"/>
            </a:camera>
            <a:lightRig rig="threePt" dir="t"/>
          </a:scene3d>
        </p:spPr>
      </p:pic>
      <p:pic>
        <p:nvPicPr>
          <p:cNvPr id="21506" name="Picture 2" descr="http://www.gliscritti.it/gallery3/var/albums/album_001/neghev/DSCN0056.JPG?m=1302625981"/>
          <p:cNvPicPr>
            <a:picLocks noChangeAspect="1" noChangeArrowheads="1"/>
          </p:cNvPicPr>
          <p:nvPr/>
        </p:nvPicPr>
        <p:blipFill>
          <a:blip r:embed="rId3" cstate="print"/>
          <a:srcRect l="16183" t="39221" r="12148" b="10495"/>
          <a:stretch>
            <a:fillRect/>
          </a:stretch>
        </p:blipFill>
        <p:spPr bwMode="auto">
          <a:xfrm>
            <a:off x="2123728" y="1916832"/>
            <a:ext cx="2232248" cy="2088232"/>
          </a:xfrm>
          <a:prstGeom prst="rect">
            <a:avLst/>
          </a:prstGeom>
          <a:noFill/>
        </p:spPr>
      </p:pic>
      <p:pic>
        <p:nvPicPr>
          <p:cNvPr id="21508" name="Picture 4" descr="http://www.ancoraonline.it/wp-content/uploads/2012/07/cresima.jpg"/>
          <p:cNvPicPr>
            <a:picLocks noChangeAspect="1" noChangeArrowheads="1"/>
          </p:cNvPicPr>
          <p:nvPr/>
        </p:nvPicPr>
        <p:blipFill>
          <a:blip r:embed="rId4" cstate="print"/>
          <a:srcRect l="6574" t="5202" r="14540"/>
          <a:stretch>
            <a:fillRect/>
          </a:stretch>
        </p:blipFill>
        <p:spPr bwMode="auto">
          <a:xfrm>
            <a:off x="5508104" y="4293096"/>
            <a:ext cx="1959804" cy="2232248"/>
          </a:xfrm>
          <a:prstGeom prst="rect">
            <a:avLst/>
          </a:prstGeom>
          <a:noFill/>
        </p:spPr>
      </p:pic>
      <p:sp>
        <p:nvSpPr>
          <p:cNvPr id="8" name="Rettangolo 7"/>
          <p:cNvSpPr/>
          <p:nvPr/>
        </p:nvSpPr>
        <p:spPr>
          <a:xfrm>
            <a:off x="3851920" y="548680"/>
            <a:ext cx="486479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t-IT" sz="4400" b="1" dirty="0" smtClean="0"/>
              <a:t>La nostra esistenza: </a:t>
            </a:r>
            <a:endParaRPr lang="it-IT" sz="4400" b="1" dirty="0" smtClean="0"/>
          </a:p>
          <a:p>
            <a:pPr algn="r"/>
            <a:r>
              <a:rPr lang="it-IT" sz="4400" b="1" dirty="0" smtClean="0"/>
              <a:t>tra </a:t>
            </a:r>
            <a:r>
              <a:rPr lang="it-IT" sz="4400" b="1" dirty="0" smtClean="0"/>
              <a:t>acqua e fuoco </a:t>
            </a:r>
            <a:endParaRPr lang="it-IT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upload.wikimedia.org/wikipedia/commons/9/9a/The_Crossing_fo_The_Red_S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492896"/>
            <a:ext cx="5972175" cy="4152901"/>
          </a:xfrm>
          <a:prstGeom prst="rect">
            <a:avLst/>
          </a:prstGeom>
          <a:noFill/>
        </p:spPr>
      </p:pic>
      <p:sp>
        <p:nvSpPr>
          <p:cNvPr id="5" name="CasellaDiTesto 4"/>
          <p:cNvSpPr txBox="1"/>
          <p:nvPr/>
        </p:nvSpPr>
        <p:spPr>
          <a:xfrm>
            <a:off x="611560" y="620688"/>
            <a:ext cx="820891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 smtClean="0"/>
              <a:t>Egitto</a:t>
            </a:r>
            <a:r>
              <a:rPr lang="it-IT" sz="4000" b="1" dirty="0" smtClean="0"/>
              <a:t>: potere che opprime</a:t>
            </a:r>
            <a:endParaRPr lang="it-IT" sz="4000" dirty="0" smtClean="0"/>
          </a:p>
          <a:p>
            <a:endParaRPr lang="it-IT" dirty="0"/>
          </a:p>
        </p:txBody>
      </p:sp>
      <p:pic>
        <p:nvPicPr>
          <p:cNvPr id="6146" name="Picture 2" descr="https://encrypted-tbn1.gstatic.com/images?q=tbn:ANd9GcSzPglg6tkKfrLvfaWKvjuLjIW0VKg_BmwC18sKkRK_rdoN_T4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556792"/>
            <a:ext cx="5904656" cy="3082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CasellaDiTesto 6"/>
          <p:cNvSpPr txBox="1"/>
          <p:nvPr/>
        </p:nvSpPr>
        <p:spPr>
          <a:xfrm>
            <a:off x="683568" y="4941168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dirty="0" err="1" smtClean="0"/>
              <a:t>Es</a:t>
            </a:r>
            <a:r>
              <a:rPr lang="it-IT" sz="4000" dirty="0" smtClean="0"/>
              <a:t> 1</a:t>
            </a:r>
            <a:endParaRPr lang="it-IT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611560" y="620688"/>
            <a:ext cx="82089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l’Egitto</a:t>
            </a:r>
            <a:r>
              <a:rPr lang="it-IT" sz="2400" b="1" dirty="0" smtClean="0"/>
              <a:t>: potere che </a:t>
            </a:r>
            <a:r>
              <a:rPr lang="it-IT" sz="2400" b="1" dirty="0" smtClean="0"/>
              <a:t>opprime</a:t>
            </a:r>
          </a:p>
          <a:p>
            <a:r>
              <a:rPr lang="it-IT" sz="2400" dirty="0" smtClean="0"/>
              <a:t>(la storia della salvezza si realizza anche in mezzo alle sofferenze)</a:t>
            </a:r>
          </a:p>
          <a:p>
            <a:endParaRPr lang="it-IT" dirty="0" smtClean="0"/>
          </a:p>
          <a:p>
            <a:r>
              <a:rPr lang="it-IT" dirty="0" smtClean="0"/>
              <a:t>           - ci si dimentica del bene ricevuto</a:t>
            </a:r>
          </a:p>
          <a:p>
            <a:r>
              <a:rPr lang="it-IT" dirty="0" smtClean="0"/>
              <a:t>           - l’altro da amico diviene nemico</a:t>
            </a:r>
          </a:p>
          <a:p>
            <a:r>
              <a:rPr lang="it-IT" dirty="0" smtClean="0"/>
              <a:t>           - i rapporti divengono funzionali, da sfruttare … lavoro forzato e </a:t>
            </a:r>
          </a:p>
          <a:p>
            <a:r>
              <a:rPr lang="it-IT" dirty="0" smtClean="0"/>
              <a:t>             disumanizzante (illusione di libertà)</a:t>
            </a:r>
          </a:p>
          <a:p>
            <a:r>
              <a:rPr lang="it-IT" dirty="0" smtClean="0"/>
              <a:t>           - progetta con fermezza un piano distruttore e calcola con esattezza tutte le     </a:t>
            </a:r>
          </a:p>
          <a:p>
            <a:r>
              <a:rPr lang="it-IT" dirty="0" smtClean="0"/>
              <a:t>             Eventualità</a:t>
            </a:r>
          </a:p>
          <a:p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827584" y="5229200"/>
            <a:ext cx="5472608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it-IT" i="1" dirty="0" smtClean="0"/>
          </a:p>
          <a:p>
            <a:pPr algn="ctr"/>
            <a:r>
              <a:rPr lang="it-IT" i="1" dirty="0" smtClean="0"/>
              <a:t>Quali </a:t>
            </a:r>
            <a:r>
              <a:rPr lang="it-IT" i="1" dirty="0" smtClean="0"/>
              <a:t>sono le nostre schiavitù?</a:t>
            </a:r>
            <a:endParaRPr lang="it-IT" dirty="0" smtClean="0"/>
          </a:p>
          <a:p>
            <a:pPr algn="ctr"/>
            <a:r>
              <a:rPr lang="it-IT" i="1" dirty="0" smtClean="0"/>
              <a:t>Quando ci comportiamo come gli egiziani?</a:t>
            </a:r>
            <a:endParaRPr lang="it-IT" dirty="0" smtClean="0"/>
          </a:p>
          <a:p>
            <a:endParaRPr lang="it-IT" dirty="0"/>
          </a:p>
        </p:txBody>
      </p:sp>
      <p:pic>
        <p:nvPicPr>
          <p:cNvPr id="22530" name="Picture 2" descr="https://encrypted-tbn1.gstatic.com/images?q=tbn:ANd9GcTVYOkjuJA5oz9I9PR4EI-4xxXq9CgiFdBuKj20eBVCFDH7WvRlV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28208">
            <a:off x="5250266" y="3583389"/>
            <a:ext cx="3349209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arabpress.eu/wp-content/uploads/2013/08/Potere-....-di-Amjad-Ras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92696"/>
            <a:ext cx="7388581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827584" y="404664"/>
            <a:ext cx="6192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Es</a:t>
            </a:r>
            <a:r>
              <a:rPr lang="it-IT" dirty="0" smtClean="0"/>
              <a:t> 2,1-10: </a:t>
            </a:r>
            <a:endParaRPr lang="it-IT" dirty="0" smtClean="0"/>
          </a:p>
          <a:p>
            <a:r>
              <a:rPr lang="it-IT" dirty="0" smtClean="0"/>
              <a:t>Mosè </a:t>
            </a:r>
            <a:r>
              <a:rPr lang="it-IT" dirty="0" smtClean="0"/>
              <a:t>salvato dalle </a:t>
            </a:r>
            <a:r>
              <a:rPr lang="it-IT" dirty="0" smtClean="0"/>
              <a:t>acque</a:t>
            </a:r>
          </a:p>
          <a:p>
            <a:endParaRPr lang="it-IT" dirty="0" smtClean="0"/>
          </a:p>
        </p:txBody>
      </p:sp>
      <p:pic>
        <p:nvPicPr>
          <p:cNvPr id="5124" name="Picture 4" descr="http://www.centroaletti.com/foto/foto_opere/italia/51_lenno_suore_ador/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196752"/>
            <a:ext cx="7920880" cy="53051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827584" y="404664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Es</a:t>
            </a:r>
            <a:r>
              <a:rPr lang="it-IT" dirty="0" smtClean="0"/>
              <a:t> 2,1-10: </a:t>
            </a:r>
            <a:endParaRPr lang="it-IT" dirty="0" smtClean="0"/>
          </a:p>
          <a:p>
            <a:r>
              <a:rPr lang="it-IT" dirty="0" smtClean="0"/>
              <a:t>Mosè </a:t>
            </a:r>
            <a:r>
              <a:rPr lang="it-IT" dirty="0" smtClean="0"/>
              <a:t>salvato dalle </a:t>
            </a:r>
            <a:r>
              <a:rPr lang="it-IT" dirty="0" smtClean="0"/>
              <a:t>acque</a:t>
            </a:r>
          </a:p>
          <a:p>
            <a:endParaRPr lang="it-IT" dirty="0" smtClean="0"/>
          </a:p>
          <a:p>
            <a:r>
              <a:rPr lang="it-IT" dirty="0" smtClean="0"/>
              <a:t>sarà </a:t>
            </a:r>
            <a:r>
              <a:rPr lang="it-IT" dirty="0" smtClean="0"/>
              <a:t>la sua vocazione </a:t>
            </a:r>
            <a:r>
              <a:rPr lang="it-IT" dirty="0" err="1" smtClean="0"/>
              <a:t>……</a:t>
            </a:r>
            <a:r>
              <a:rPr lang="it-IT" dirty="0" smtClean="0"/>
              <a:t>..salvare </a:t>
            </a:r>
            <a:r>
              <a:rPr lang="it-IT" dirty="0" smtClean="0"/>
              <a:t>dalle acque</a:t>
            </a:r>
            <a:endParaRPr lang="it-IT" dirty="0"/>
          </a:p>
        </p:txBody>
      </p:sp>
      <p:pic>
        <p:nvPicPr>
          <p:cNvPr id="5124" name="Picture 4" descr="http://www.centroaletti.com/foto/foto_opere/italia/51_lenno_suore_ador/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564904"/>
            <a:ext cx="4515500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6" name="Picture 6" descr="fot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43600" y="548680"/>
            <a:ext cx="3600400" cy="54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Freccia circolare in su 5"/>
          <p:cNvSpPr/>
          <p:nvPr/>
        </p:nvSpPr>
        <p:spPr>
          <a:xfrm rot="1340672">
            <a:off x="3516914" y="5600137"/>
            <a:ext cx="2016224" cy="9087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95536" y="620688"/>
            <a:ext cx="691276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err="1" smtClean="0"/>
              <a:t>Es</a:t>
            </a:r>
            <a:r>
              <a:rPr lang="it-IT" sz="3200" b="1" dirty="0" smtClean="0"/>
              <a:t> 2,11-15</a:t>
            </a:r>
            <a:r>
              <a:rPr lang="it-IT" sz="3200" b="1" dirty="0" smtClean="0"/>
              <a:t>:</a:t>
            </a:r>
          </a:p>
          <a:p>
            <a:r>
              <a:rPr lang="it-IT" sz="3200" b="1" dirty="0" smtClean="0"/>
              <a:t>Tentazione </a:t>
            </a:r>
            <a:r>
              <a:rPr lang="it-IT" sz="3200" b="1" dirty="0" smtClean="0"/>
              <a:t>di liberarsi da soli, </a:t>
            </a:r>
            <a:endParaRPr lang="it-IT" sz="3200" b="1" dirty="0" smtClean="0"/>
          </a:p>
          <a:p>
            <a:r>
              <a:rPr lang="it-IT" sz="3200" b="1" dirty="0" smtClean="0"/>
              <a:t>con </a:t>
            </a:r>
            <a:r>
              <a:rPr lang="it-IT" sz="3200" b="1" dirty="0" smtClean="0"/>
              <a:t>le proprie forze</a:t>
            </a:r>
            <a:endParaRPr lang="it-IT" sz="3200" dirty="0" smtClean="0"/>
          </a:p>
          <a:p>
            <a:r>
              <a:rPr lang="it-IT" dirty="0" smtClean="0"/>
              <a:t>         </a:t>
            </a:r>
            <a:endParaRPr lang="it-IT" dirty="0"/>
          </a:p>
        </p:txBody>
      </p:sp>
      <p:pic>
        <p:nvPicPr>
          <p:cNvPr id="4100" name="Picture 4" descr="http://www.icsrizzoli.it/michelangelo/sites/default/files/images/botticelli_scene_vita_di_uccide_egizia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00410">
            <a:off x="4283968" y="2060848"/>
            <a:ext cx="3590925" cy="41529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23528" y="332656"/>
            <a:ext cx="82089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Es</a:t>
            </a:r>
            <a:r>
              <a:rPr lang="it-IT" b="1" dirty="0" smtClean="0"/>
              <a:t> 2,11-15: Tentazione di liberarsi da soli, con le proprie forze</a:t>
            </a:r>
            <a:endParaRPr lang="it-IT" dirty="0" smtClean="0"/>
          </a:p>
          <a:p>
            <a:r>
              <a:rPr lang="it-IT" dirty="0" smtClean="0"/>
              <a:t>         - Mosè è cresciuto, non ricorda più la sua origine, le acque che lo hanno </a:t>
            </a:r>
          </a:p>
          <a:p>
            <a:r>
              <a:rPr lang="it-IT" dirty="0" smtClean="0"/>
              <a:t>           salvato …</a:t>
            </a:r>
          </a:p>
          <a:p>
            <a:r>
              <a:rPr lang="it-IT" i="1" dirty="0" smtClean="0"/>
              <a:t>Ci ricordiamo la nostra origine:l’acqua del fonte battesimale?</a:t>
            </a:r>
            <a:endParaRPr lang="it-IT" dirty="0" smtClean="0"/>
          </a:p>
          <a:p>
            <a:r>
              <a:rPr lang="it-IT" i="1" dirty="0" smtClean="0"/>
              <a:t>O agiamo come chi è stato allevato con le logiche egiziane?</a:t>
            </a:r>
            <a:endParaRPr lang="it-IT" dirty="0" smtClean="0"/>
          </a:p>
          <a:p>
            <a:r>
              <a:rPr lang="it-IT" dirty="0" smtClean="0"/>
              <a:t>         - Mosè sbaglia, agisce d’impulso</a:t>
            </a:r>
          </a:p>
          <a:p>
            <a:r>
              <a:rPr lang="it-IT" dirty="0" smtClean="0"/>
              <a:t>           In nome della libertà e della giustizia si rischia anche di uccidere</a:t>
            </a:r>
          </a:p>
          <a:p>
            <a:r>
              <a:rPr lang="it-IT" i="1" dirty="0" smtClean="0"/>
              <a:t>In quale occasione abbiamo agito così anche noi? Che tipo di esperienza poi abbiamo fatto?</a:t>
            </a:r>
            <a:endParaRPr lang="it-IT" dirty="0" smtClean="0"/>
          </a:p>
          <a:p>
            <a:endParaRPr lang="it-IT" dirty="0"/>
          </a:p>
        </p:txBody>
      </p:sp>
      <p:pic>
        <p:nvPicPr>
          <p:cNvPr id="4098" name="Picture 2" descr="http://www.leftwing.it/wp-content/uploads/poter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852936"/>
            <a:ext cx="6096000" cy="3705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67544" y="476672"/>
            <a:ext cx="820891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err="1" smtClean="0"/>
              <a:t>Es</a:t>
            </a:r>
            <a:r>
              <a:rPr lang="it-IT" sz="3200" b="1" dirty="0" smtClean="0"/>
              <a:t> 2,23-25; 3,7ss: </a:t>
            </a:r>
            <a:endParaRPr lang="it-IT" sz="3200" b="1" dirty="0" smtClean="0"/>
          </a:p>
          <a:p>
            <a:r>
              <a:rPr lang="it-IT" sz="3200" b="1" dirty="0" smtClean="0"/>
              <a:t>Dio</a:t>
            </a:r>
            <a:r>
              <a:rPr lang="it-IT" sz="3200" b="1" dirty="0" smtClean="0"/>
              <a:t>: potere che libera, che difende la </a:t>
            </a:r>
            <a:r>
              <a:rPr lang="it-IT" sz="3200" b="1" dirty="0" smtClean="0"/>
              <a:t>vita</a:t>
            </a:r>
          </a:p>
          <a:p>
            <a:endParaRPr lang="it-IT" b="1" dirty="0" smtClean="0"/>
          </a:p>
          <a:p>
            <a:endParaRPr lang="it-IT" dirty="0" smtClean="0"/>
          </a:p>
          <a:p>
            <a:r>
              <a:rPr lang="it-IT" dirty="0" smtClean="0"/>
              <a:t>           - attraverso la collaborazione di persone umili, manifesta la sua forza nella </a:t>
            </a:r>
          </a:p>
          <a:p>
            <a:r>
              <a:rPr lang="it-IT" dirty="0" smtClean="0"/>
              <a:t>             Debolezza, sceglie strumenti insignificanti, i più impensati (la figlia del </a:t>
            </a:r>
          </a:p>
          <a:p>
            <a:r>
              <a:rPr lang="it-IT" dirty="0" smtClean="0"/>
              <a:t>             Faraone, il Nilo …)</a:t>
            </a:r>
          </a:p>
          <a:p>
            <a:endParaRPr lang="it-IT" dirty="0"/>
          </a:p>
        </p:txBody>
      </p:sp>
      <p:pic>
        <p:nvPicPr>
          <p:cNvPr id="3074" name="Picture 2" descr="http://www.danielebogiatto.it/wp-content/uploads/2010/07/the-broken-chain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2996952"/>
            <a:ext cx="466725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115</TotalTime>
  <Words>677</Words>
  <Application>Microsoft Office PowerPoint</Application>
  <PresentationFormat>Presentazione su schermo (4:3)</PresentationFormat>
  <Paragraphs>69</Paragraphs>
  <Slides>14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Tema di Office</vt:lpstr>
      <vt:lpstr>Sotto quale potere?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Sotto quale potere?</dc:title>
  <dc:creator>Sandra</dc:creator>
  <cp:lastModifiedBy>Sandra</cp:lastModifiedBy>
  <cp:revision>2</cp:revision>
  <dcterms:created xsi:type="dcterms:W3CDTF">2014-02-22T11:27:55Z</dcterms:created>
  <dcterms:modified xsi:type="dcterms:W3CDTF">2014-02-22T15:02:40Z</dcterms:modified>
</cp:coreProperties>
</file>